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320" r:id="rId3"/>
    <p:sldId id="325" r:id="rId4"/>
    <p:sldId id="402" r:id="rId5"/>
    <p:sldId id="378" r:id="rId6"/>
    <p:sldId id="270" r:id="rId7"/>
    <p:sldId id="265" r:id="rId8"/>
    <p:sldId id="358" r:id="rId9"/>
    <p:sldId id="271" r:id="rId10"/>
    <p:sldId id="272" r:id="rId11"/>
    <p:sldId id="267" r:id="rId12"/>
    <p:sldId id="277" r:id="rId13"/>
    <p:sldId id="361" r:id="rId14"/>
    <p:sldId id="381" r:id="rId15"/>
    <p:sldId id="382" r:id="rId16"/>
    <p:sldId id="383" r:id="rId17"/>
    <p:sldId id="384" r:id="rId18"/>
    <p:sldId id="385" r:id="rId19"/>
    <p:sldId id="386" r:id="rId20"/>
    <p:sldId id="387" r:id="rId21"/>
    <p:sldId id="388" r:id="rId22"/>
    <p:sldId id="389" r:id="rId23"/>
    <p:sldId id="390" r:id="rId24"/>
    <p:sldId id="391" r:id="rId25"/>
    <p:sldId id="392" r:id="rId26"/>
    <p:sldId id="393" r:id="rId27"/>
    <p:sldId id="394" r:id="rId28"/>
    <p:sldId id="395" r:id="rId29"/>
    <p:sldId id="396" r:id="rId30"/>
    <p:sldId id="397" r:id="rId31"/>
    <p:sldId id="398" r:id="rId32"/>
    <p:sldId id="399" r:id="rId33"/>
    <p:sldId id="400" r:id="rId34"/>
    <p:sldId id="401" r:id="rId35"/>
  </p:sldIdLst>
  <p:sldSz cx="9144000" cy="6858000" type="screen4x3"/>
  <p:notesSz cx="9024938" cy="7086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380" autoAdjust="0"/>
    <p:restoredTop sz="94834" autoAdjust="0"/>
  </p:normalViewPr>
  <p:slideViewPr>
    <p:cSldViewPr>
      <p:cViewPr varScale="1">
        <p:scale>
          <a:sx n="87" d="100"/>
          <a:sy n="87" d="100"/>
        </p:scale>
        <p:origin x="97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Users\krzyzekm\Desktop\HWOL\aa%20Lightcast%20HWOL\Monthly\23_11_%20statewide%20skills%20certs%20eds%20attain%20oct%20data.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lgn="l">
              <a:defRPr>
                <a:solidFill>
                  <a:schemeClr val="tx1"/>
                </a:solidFill>
              </a:defRPr>
            </a:pPr>
            <a:r>
              <a:rPr lang="en-US" sz="1000" dirty="0">
                <a:solidFill>
                  <a:schemeClr val="tx1"/>
                </a:solidFill>
              </a:rPr>
              <a:t>Note: 43% of records have been </a:t>
            </a:r>
            <a:br>
              <a:rPr lang="en-US" sz="1000" dirty="0">
                <a:solidFill>
                  <a:schemeClr val="tx1"/>
                </a:solidFill>
              </a:rPr>
            </a:br>
            <a:r>
              <a:rPr lang="en-US" sz="1000" dirty="0">
                <a:solidFill>
                  <a:schemeClr val="tx1"/>
                </a:solidFill>
              </a:rPr>
              <a:t>excluded because they do not </a:t>
            </a:r>
            <a:br>
              <a:rPr lang="en-US" sz="1000" dirty="0">
                <a:solidFill>
                  <a:schemeClr val="tx1"/>
                </a:solidFill>
              </a:rPr>
            </a:br>
            <a:r>
              <a:rPr lang="en-US" sz="1000" dirty="0">
                <a:solidFill>
                  <a:schemeClr val="tx1"/>
                </a:solidFill>
              </a:rPr>
              <a:t>include a degree level.  As a result, </a:t>
            </a:r>
          </a:p>
          <a:p>
            <a:pPr algn="l">
              <a:defRPr>
                <a:solidFill>
                  <a:schemeClr val="tx1"/>
                </a:solidFill>
              </a:defRPr>
            </a:pPr>
            <a:r>
              <a:rPr lang="en-US" sz="1000" dirty="0">
                <a:solidFill>
                  <a:schemeClr val="tx1"/>
                </a:solidFill>
              </a:rPr>
              <a:t>the chart below may not be</a:t>
            </a:r>
          </a:p>
          <a:p>
            <a:pPr algn="l">
              <a:defRPr>
                <a:solidFill>
                  <a:schemeClr val="tx1"/>
                </a:solidFill>
              </a:defRPr>
            </a:pPr>
            <a:r>
              <a:rPr lang="en-US" sz="1000" dirty="0">
                <a:solidFill>
                  <a:schemeClr val="tx1"/>
                </a:solidFill>
              </a:rPr>
              <a:t>representative of the full sample.</a:t>
            </a:r>
          </a:p>
        </c:rich>
      </c:tx>
      <c:layout>
        <c:manualLayout>
          <c:xMode val="edge"/>
          <c:yMode val="edge"/>
          <c:x val="0.6162868597403357"/>
          <c:y val="3.4445102940738034E-2"/>
        </c:manualLayout>
      </c:layout>
      <c:overlay val="0"/>
      <c:spPr>
        <a:solidFill>
          <a:schemeClr val="bg1"/>
        </a:solidFill>
        <a:ln>
          <a:solidFill>
            <a:schemeClr val="tx1"/>
          </a:solidFill>
        </a:ln>
      </c:spPr>
    </c:title>
    <c:autoTitleDeleted val="0"/>
    <c:plotArea>
      <c:layout>
        <c:manualLayout>
          <c:layoutTarget val="inner"/>
          <c:xMode val="edge"/>
          <c:yMode val="edge"/>
          <c:x val="0.21347913029058596"/>
          <c:y val="0.23784487112193609"/>
          <c:w val="0.59549653039945338"/>
          <c:h val="0.74944049469951868"/>
        </c:manualLayout>
      </c:layout>
      <c:pieChart>
        <c:varyColors val="1"/>
        <c:ser>
          <c:idx val="0"/>
          <c:order val="0"/>
          <c:spPr>
            <a:ln>
              <a:solidFill>
                <a:schemeClr val="bg1"/>
              </a:solidFill>
            </a:ln>
          </c:spPr>
          <c:dPt>
            <c:idx val="0"/>
            <c:bubble3D val="0"/>
            <c:spPr>
              <a:solidFill>
                <a:schemeClr val="accent1">
                  <a:lumMod val="75000"/>
                </a:schemeClr>
              </a:solidFill>
              <a:ln>
                <a:solidFill>
                  <a:schemeClr val="bg1"/>
                </a:solidFill>
              </a:ln>
            </c:spPr>
            <c:extLst>
              <c:ext xmlns:c16="http://schemas.microsoft.com/office/drawing/2014/chart" uri="{C3380CC4-5D6E-409C-BE32-E72D297353CC}">
                <c16:uniqueId val="{00000001-6563-42BF-A0DB-8DC71CE70C7A}"/>
              </c:ext>
            </c:extLst>
          </c:dPt>
          <c:dPt>
            <c:idx val="1"/>
            <c:bubble3D val="0"/>
            <c:spPr>
              <a:solidFill>
                <a:srgbClr val="B03118"/>
              </a:solidFill>
              <a:ln>
                <a:solidFill>
                  <a:schemeClr val="bg1"/>
                </a:solidFill>
              </a:ln>
            </c:spPr>
            <c:extLst>
              <c:ext xmlns:c16="http://schemas.microsoft.com/office/drawing/2014/chart" uri="{C3380CC4-5D6E-409C-BE32-E72D297353CC}">
                <c16:uniqueId val="{00000003-6563-42BF-A0DB-8DC71CE70C7A}"/>
              </c:ext>
            </c:extLst>
          </c:dPt>
          <c:dPt>
            <c:idx val="2"/>
            <c:bubble3D val="0"/>
            <c:spPr>
              <a:solidFill>
                <a:srgbClr val="9148C8"/>
              </a:solidFill>
              <a:ln>
                <a:solidFill>
                  <a:schemeClr val="bg1"/>
                </a:solidFill>
              </a:ln>
            </c:spPr>
            <c:extLst>
              <c:ext xmlns:c16="http://schemas.microsoft.com/office/drawing/2014/chart" uri="{C3380CC4-5D6E-409C-BE32-E72D297353CC}">
                <c16:uniqueId val="{00000005-6563-42BF-A0DB-8DC71CE70C7A}"/>
              </c:ext>
            </c:extLst>
          </c:dPt>
          <c:dPt>
            <c:idx val="3"/>
            <c:bubble3D val="0"/>
            <c:spPr>
              <a:solidFill>
                <a:srgbClr val="4FB76F"/>
              </a:solidFill>
              <a:ln>
                <a:solidFill>
                  <a:schemeClr val="bg1"/>
                </a:solidFill>
              </a:ln>
            </c:spPr>
            <c:extLst>
              <c:ext xmlns:c16="http://schemas.microsoft.com/office/drawing/2014/chart" uri="{C3380CC4-5D6E-409C-BE32-E72D297353CC}">
                <c16:uniqueId val="{00000007-6563-42BF-A0DB-8DC71CE70C7A}"/>
              </c:ext>
            </c:extLst>
          </c:dPt>
          <c:dPt>
            <c:idx val="5"/>
            <c:bubble3D val="0"/>
            <c:spPr>
              <a:solidFill>
                <a:schemeClr val="accent6"/>
              </a:solidFill>
              <a:ln>
                <a:solidFill>
                  <a:schemeClr val="bg1"/>
                </a:solidFill>
              </a:ln>
            </c:spPr>
            <c:extLst>
              <c:ext xmlns:c16="http://schemas.microsoft.com/office/drawing/2014/chart" uri="{C3380CC4-5D6E-409C-BE32-E72D297353CC}">
                <c16:uniqueId val="{00000009-6563-42BF-A0DB-8DC71CE70C7A}"/>
              </c:ext>
            </c:extLst>
          </c:dPt>
          <c:dLbls>
            <c:dLbl>
              <c:idx val="1"/>
              <c:layout>
                <c:manualLayout>
                  <c:x val="-7.2989943131383087E-2"/>
                  <c:y val="-6.3137182342205625E-2"/>
                </c:manualLayout>
              </c:layout>
              <c:spPr>
                <a:noFill/>
                <a:ln>
                  <a:noFill/>
                </a:ln>
                <a:effectLst/>
              </c:spPr>
              <c:txPr>
                <a:bodyPr wrap="square" lIns="38100" tIns="19050" rIns="38100" bIns="19050" anchor="ctr">
                  <a:noAutofit/>
                </a:bodyPr>
                <a:lstStyle/>
                <a:p>
                  <a:pPr>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17628393339641227"/>
                      <c:h val="0.12242879571500236"/>
                    </c:manualLayout>
                  </c15:layout>
                </c:ext>
                <c:ext xmlns:c16="http://schemas.microsoft.com/office/drawing/2014/chart" uri="{C3380CC4-5D6E-409C-BE32-E72D297353CC}">
                  <c16:uniqueId val="{00000003-6563-42BF-A0DB-8DC71CE70C7A}"/>
                </c:ext>
              </c:extLst>
            </c:dLbl>
            <c:dLbl>
              <c:idx val="2"/>
              <c:layout>
                <c:manualLayout>
                  <c:x val="0.1686822673312719"/>
                  <c:y val="-0.18743204960552129"/>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563-42BF-A0DB-8DC71CE70C7A}"/>
                </c:ext>
              </c:extLst>
            </c:dLbl>
            <c:spPr>
              <a:noFill/>
              <a:ln>
                <a:noFill/>
              </a:ln>
              <a:effectLst/>
            </c:spPr>
            <c:showLegendKey val="0"/>
            <c:showVal val="0"/>
            <c:showCatName val="1"/>
            <c:showSerName val="0"/>
            <c:showPercent val="1"/>
            <c:showBubbleSize val="0"/>
            <c:showLeaderLines val="1"/>
            <c:extLst>
              <c:ext xmlns:c15="http://schemas.microsoft.com/office/drawing/2012/chart" uri="{CE6537A1-D6FC-4f65-9D91-7224C49458BB}"/>
            </c:extLst>
          </c:dLbls>
          <c:cat>
            <c:strRef>
              <c:f>Sheet1!$A$2:$A$6</c:f>
              <c:strCache>
                <c:ptCount val="5"/>
                <c:pt idx="0">
                  <c:v>High school or GED</c:v>
                </c:pt>
                <c:pt idx="1">
                  <c:v>Associate degree</c:v>
                </c:pt>
                <c:pt idx="2">
                  <c:v>Bachelor's degree</c:v>
                </c:pt>
                <c:pt idx="3">
                  <c:v>Master's degree</c:v>
                </c:pt>
                <c:pt idx="4">
                  <c:v>Ph.D. or professional degree</c:v>
                </c:pt>
              </c:strCache>
            </c:strRef>
          </c:cat>
          <c:val>
            <c:numRef>
              <c:f>Sheet1!$B$2:$B$6</c:f>
              <c:numCache>
                <c:formatCode>#,##0;[Red]\ \(#,##0\)</c:formatCode>
                <c:ptCount val="5"/>
                <c:pt idx="0">
                  <c:v>15463</c:v>
                </c:pt>
                <c:pt idx="1">
                  <c:v>4239</c:v>
                </c:pt>
                <c:pt idx="2">
                  <c:v>15062</c:v>
                </c:pt>
                <c:pt idx="3">
                  <c:v>1843</c:v>
                </c:pt>
                <c:pt idx="4">
                  <c:v>1077</c:v>
                </c:pt>
              </c:numCache>
            </c:numRef>
          </c:val>
          <c:extLst>
            <c:ext xmlns:c16="http://schemas.microsoft.com/office/drawing/2014/chart" uri="{C3380CC4-5D6E-409C-BE32-E72D297353CC}">
              <c16:uniqueId val="{0000000A-6563-42BF-A0DB-8DC71CE70C7A}"/>
            </c:ext>
          </c:extLst>
        </c:ser>
        <c:dLbls>
          <c:showLegendKey val="0"/>
          <c:showVal val="0"/>
          <c:showCatName val="0"/>
          <c:showSerName val="0"/>
          <c:showPercent val="0"/>
          <c:showBubbleSize val="0"/>
          <c:showLeaderLines val="1"/>
        </c:dLbls>
        <c:firstSliceAng val="0"/>
      </c:pieChart>
    </c:plotArea>
    <c:plotVisOnly val="1"/>
    <c:dispBlanksAs val="gap"/>
    <c:showDLblsOverMax val="0"/>
  </c:chart>
  <c:spPr>
    <a:gradFill>
      <a:gsLst>
        <a:gs pos="0">
          <a:schemeClr val="accent1">
            <a:tint val="66000"/>
            <a:satMod val="160000"/>
          </a:schemeClr>
        </a:gs>
        <a:gs pos="51000">
          <a:schemeClr val="accent1">
            <a:tint val="44500"/>
            <a:satMod val="160000"/>
          </a:schemeClr>
        </a:gs>
        <a:gs pos="100000">
          <a:schemeClr val="accent1">
            <a:tint val="23500"/>
            <a:satMod val="160000"/>
          </a:schemeClr>
        </a:gs>
      </a:gsLst>
      <a:lin ang="5400000" scaled="0"/>
    </a:gradFill>
  </c:sp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0.29583</cdr:x>
      <cdr:y>0.95344</cdr:y>
    </cdr:from>
    <cdr:to>
      <cdr:x>1</cdr:x>
      <cdr:y>1</cdr:y>
    </cdr:to>
    <cdr:sp macro="" textlink="">
      <cdr:nvSpPr>
        <cdr:cNvPr id="2" name="TextBox 1"/>
        <cdr:cNvSpPr txBox="1"/>
      </cdr:nvSpPr>
      <cdr:spPr>
        <a:xfrm xmlns:a="http://schemas.openxmlformats.org/drawingml/2006/main">
          <a:off x="1645584" y="4214190"/>
          <a:ext cx="3917016" cy="205785"/>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algn="r"/>
          <a:r>
            <a:rPr lang="en-US" sz="900" b="1" dirty="0"/>
            <a:t>Source: CT DOL Analysis of HWOL</a:t>
          </a:r>
          <a:r>
            <a:rPr lang="en-US" sz="900" b="1" baseline="0" dirty="0"/>
            <a:t> Data</a:t>
          </a:r>
          <a:endParaRPr lang="en-US" sz="9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911624" cy="354573"/>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5111278" y="0"/>
            <a:ext cx="3911624" cy="354573"/>
          </a:xfrm>
          <a:prstGeom prst="rect">
            <a:avLst/>
          </a:prstGeom>
        </p:spPr>
        <p:txBody>
          <a:bodyPr vert="horz" lIns="91373" tIns="45686" rIns="91373" bIns="45686" rtlCol="0"/>
          <a:lstStyle>
            <a:lvl1pPr algn="r">
              <a:defRPr sz="1200"/>
            </a:lvl1pPr>
          </a:lstStyle>
          <a:p>
            <a:fld id="{9802C676-1F8D-4124-B0A0-D1F4D9F101AC}" type="datetimeFigureOut">
              <a:rPr lang="en-US" smtClean="0"/>
              <a:t>11/14/2023</a:t>
            </a:fld>
            <a:endParaRPr lang="en-US" dirty="0"/>
          </a:p>
        </p:txBody>
      </p:sp>
      <p:sp>
        <p:nvSpPr>
          <p:cNvPr id="4" name="Footer Placeholder 3"/>
          <p:cNvSpPr>
            <a:spLocks noGrp="1"/>
          </p:cNvSpPr>
          <p:nvPr>
            <p:ph type="ftr" sz="quarter" idx="2"/>
          </p:nvPr>
        </p:nvSpPr>
        <p:spPr>
          <a:xfrm>
            <a:off x="7" y="6730817"/>
            <a:ext cx="3911624" cy="354573"/>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11278" y="6730817"/>
            <a:ext cx="3911624" cy="354573"/>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0806" cy="35433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5112044" y="0"/>
            <a:ext cx="3910806" cy="354330"/>
          </a:xfrm>
          <a:prstGeom prst="rect">
            <a:avLst/>
          </a:prstGeom>
        </p:spPr>
        <p:txBody>
          <a:bodyPr vert="horz" lIns="93108" tIns="46555" rIns="93108" bIns="46555" rtlCol="0"/>
          <a:lstStyle>
            <a:lvl1pPr algn="r">
              <a:defRPr sz="1200"/>
            </a:lvl1pPr>
          </a:lstStyle>
          <a:p>
            <a:fld id="{99D778E1-629D-4B2E-8B30-0F9A63CFCDCB}" type="datetimeFigureOut">
              <a:rPr lang="en-US" smtClean="0"/>
              <a:t>11/14/2023</a:t>
            </a:fld>
            <a:endParaRPr lang="en-US" dirty="0"/>
          </a:p>
        </p:txBody>
      </p:sp>
      <p:sp>
        <p:nvSpPr>
          <p:cNvPr id="4" name="Slide Image Placeholder 3"/>
          <p:cNvSpPr>
            <a:spLocks noGrp="1" noRot="1" noChangeAspect="1"/>
          </p:cNvSpPr>
          <p:nvPr>
            <p:ph type="sldImg" idx="2"/>
          </p:nvPr>
        </p:nvSpPr>
        <p:spPr>
          <a:xfrm>
            <a:off x="2741613" y="531813"/>
            <a:ext cx="3541712" cy="2657475"/>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902494" y="3366136"/>
            <a:ext cx="7219950" cy="318897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31041"/>
            <a:ext cx="3910806" cy="35433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12044" y="6731041"/>
            <a:ext cx="3910806" cy="35433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11/14/2023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11/14/2023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11/14/2023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11/14/2023</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November 2023</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52400" y="12256"/>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pic>
        <p:nvPicPr>
          <p:cNvPr id="4" name="Picture 3">
            <a:extLst>
              <a:ext uri="{FF2B5EF4-FFF2-40B4-BE49-F238E27FC236}">
                <a16:creationId xmlns:a16="http://schemas.microsoft.com/office/drawing/2014/main" id="{683C3AF3-FF85-3C4B-B8C0-13FC2B6CD523}"/>
              </a:ext>
            </a:extLst>
          </p:cNvPr>
          <p:cNvPicPr>
            <a:picLocks noChangeAspect="1"/>
          </p:cNvPicPr>
          <p:nvPr/>
        </p:nvPicPr>
        <p:blipFill>
          <a:blip r:embed="rId2"/>
          <a:stretch>
            <a:fillRect/>
          </a:stretch>
        </p:blipFill>
        <p:spPr>
          <a:xfrm>
            <a:off x="1893419" y="536994"/>
            <a:ext cx="5357161" cy="5586903"/>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3" name="Picture 2">
            <a:extLst>
              <a:ext uri="{FF2B5EF4-FFF2-40B4-BE49-F238E27FC236}">
                <a16:creationId xmlns:a16="http://schemas.microsoft.com/office/drawing/2014/main" id="{04AA4BE2-380D-D205-1301-69A53F3AF696}"/>
              </a:ext>
            </a:extLst>
          </p:cNvPr>
          <p:cNvPicPr>
            <a:picLocks noChangeAspect="1"/>
          </p:cNvPicPr>
          <p:nvPr/>
        </p:nvPicPr>
        <p:blipFill>
          <a:blip r:embed="rId2"/>
          <a:stretch>
            <a:fillRect/>
          </a:stretch>
        </p:blipFill>
        <p:spPr>
          <a:xfrm>
            <a:off x="766762" y="990600"/>
            <a:ext cx="7610475" cy="499110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13</a:t>
            </a:fld>
            <a:endParaRPr lang="en-US" dirty="0"/>
          </a:p>
        </p:txBody>
      </p:sp>
      <p:pic>
        <p:nvPicPr>
          <p:cNvPr id="7" name="Picture 6">
            <a:extLst>
              <a:ext uri="{FF2B5EF4-FFF2-40B4-BE49-F238E27FC236}">
                <a16:creationId xmlns:a16="http://schemas.microsoft.com/office/drawing/2014/main" id="{CD200E62-0557-2FC4-AFBA-ABE0869B59B5}"/>
              </a:ext>
            </a:extLst>
          </p:cNvPr>
          <p:cNvPicPr>
            <a:picLocks noChangeAspect="1"/>
          </p:cNvPicPr>
          <p:nvPr/>
        </p:nvPicPr>
        <p:blipFill>
          <a:blip r:embed="rId2"/>
          <a:stretch>
            <a:fillRect/>
          </a:stretch>
        </p:blipFill>
        <p:spPr>
          <a:xfrm>
            <a:off x="76200" y="1752600"/>
            <a:ext cx="8991600" cy="2468021"/>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14</a:t>
            </a:fld>
            <a:endParaRPr lang="en-US" dirty="0"/>
          </a:p>
        </p:txBody>
      </p:sp>
      <p:pic>
        <p:nvPicPr>
          <p:cNvPr id="4" name="Picture 3">
            <a:extLst>
              <a:ext uri="{FF2B5EF4-FFF2-40B4-BE49-F238E27FC236}">
                <a16:creationId xmlns:a16="http://schemas.microsoft.com/office/drawing/2014/main" id="{C1BEC10A-D404-1495-09B7-D5477754DA8D}"/>
              </a:ext>
            </a:extLst>
          </p:cNvPr>
          <p:cNvPicPr>
            <a:picLocks noChangeAspect="1"/>
          </p:cNvPicPr>
          <p:nvPr/>
        </p:nvPicPr>
        <p:blipFill>
          <a:blip r:embed="rId2"/>
          <a:stretch>
            <a:fillRect/>
          </a:stretch>
        </p:blipFill>
        <p:spPr>
          <a:xfrm>
            <a:off x="2488692" y="235324"/>
            <a:ext cx="3429000" cy="6051176"/>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4" name="Picture 3">
            <a:extLst>
              <a:ext uri="{FF2B5EF4-FFF2-40B4-BE49-F238E27FC236}">
                <a16:creationId xmlns:a16="http://schemas.microsoft.com/office/drawing/2014/main" id="{44BE3716-DB34-A310-4052-3E78A19CEF1F}"/>
              </a:ext>
            </a:extLst>
          </p:cNvPr>
          <p:cNvPicPr>
            <a:picLocks noChangeAspect="1"/>
          </p:cNvPicPr>
          <p:nvPr/>
        </p:nvPicPr>
        <p:blipFill>
          <a:blip r:embed="rId2"/>
          <a:stretch>
            <a:fillRect/>
          </a:stretch>
        </p:blipFill>
        <p:spPr>
          <a:xfrm>
            <a:off x="2038256" y="778123"/>
            <a:ext cx="5067485" cy="5222217"/>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3" name="Picture 2">
            <a:extLst>
              <a:ext uri="{FF2B5EF4-FFF2-40B4-BE49-F238E27FC236}">
                <a16:creationId xmlns:a16="http://schemas.microsoft.com/office/drawing/2014/main" id="{75E1BFE7-FDB5-A6BA-A640-97034BE68F1A}"/>
              </a:ext>
            </a:extLst>
          </p:cNvPr>
          <p:cNvPicPr>
            <a:picLocks noChangeAspect="1"/>
          </p:cNvPicPr>
          <p:nvPr/>
        </p:nvPicPr>
        <p:blipFill>
          <a:blip r:embed="rId2"/>
          <a:stretch>
            <a:fillRect/>
          </a:stretch>
        </p:blipFill>
        <p:spPr>
          <a:xfrm>
            <a:off x="1308500" y="1086783"/>
            <a:ext cx="6526999" cy="5085332"/>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3" name="Picture 2">
            <a:extLst>
              <a:ext uri="{FF2B5EF4-FFF2-40B4-BE49-F238E27FC236}">
                <a16:creationId xmlns:a16="http://schemas.microsoft.com/office/drawing/2014/main" id="{71977558-6816-F6CC-40B4-4760EFA23227}"/>
              </a:ext>
            </a:extLst>
          </p:cNvPr>
          <p:cNvPicPr>
            <a:picLocks noChangeAspect="1"/>
          </p:cNvPicPr>
          <p:nvPr/>
        </p:nvPicPr>
        <p:blipFill>
          <a:blip r:embed="rId2"/>
          <a:stretch>
            <a:fillRect/>
          </a:stretch>
        </p:blipFill>
        <p:spPr>
          <a:xfrm>
            <a:off x="733423" y="1216390"/>
            <a:ext cx="7677150" cy="4991100"/>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18</a:t>
            </a:fld>
            <a:endParaRPr lang="en-US" dirty="0"/>
          </a:p>
        </p:txBody>
      </p:sp>
      <p:pic>
        <p:nvPicPr>
          <p:cNvPr id="3" name="Picture 2">
            <a:extLst>
              <a:ext uri="{FF2B5EF4-FFF2-40B4-BE49-F238E27FC236}">
                <a16:creationId xmlns:a16="http://schemas.microsoft.com/office/drawing/2014/main" id="{79BA7FE3-1E1F-322C-09C8-3CE6D2497EAB}"/>
              </a:ext>
            </a:extLst>
          </p:cNvPr>
          <p:cNvPicPr>
            <a:picLocks noChangeAspect="1"/>
          </p:cNvPicPr>
          <p:nvPr/>
        </p:nvPicPr>
        <p:blipFill>
          <a:blip r:embed="rId2"/>
          <a:stretch>
            <a:fillRect/>
          </a:stretch>
        </p:blipFill>
        <p:spPr>
          <a:xfrm>
            <a:off x="2602992" y="220421"/>
            <a:ext cx="3962400" cy="6010382"/>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19</a:t>
            </a:fld>
            <a:endParaRPr lang="en-US" dirty="0"/>
          </a:p>
        </p:txBody>
      </p:sp>
      <p:pic>
        <p:nvPicPr>
          <p:cNvPr id="4" name="Picture 3">
            <a:extLst>
              <a:ext uri="{FF2B5EF4-FFF2-40B4-BE49-F238E27FC236}">
                <a16:creationId xmlns:a16="http://schemas.microsoft.com/office/drawing/2014/main" id="{9BF403EB-B07E-2A4E-942F-934010686B57}"/>
              </a:ext>
            </a:extLst>
          </p:cNvPr>
          <p:cNvPicPr>
            <a:picLocks noChangeAspect="1"/>
          </p:cNvPicPr>
          <p:nvPr/>
        </p:nvPicPr>
        <p:blipFill>
          <a:blip r:embed="rId2"/>
          <a:stretch>
            <a:fillRect/>
          </a:stretch>
        </p:blipFill>
        <p:spPr>
          <a:xfrm>
            <a:off x="2115736" y="831852"/>
            <a:ext cx="4912528" cy="5249535"/>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416320"/>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r>
              <a:rPr lang="en-US" sz="2400" dirty="0"/>
              <a:t>This document contains information on monthly total job ad counts for October 2023.</a:t>
            </a: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3" name="Picture 2">
            <a:extLst>
              <a:ext uri="{FF2B5EF4-FFF2-40B4-BE49-F238E27FC236}">
                <a16:creationId xmlns:a16="http://schemas.microsoft.com/office/drawing/2014/main" id="{E4263772-2F3D-54F8-3FE8-283CC8CD97E8}"/>
              </a:ext>
            </a:extLst>
          </p:cNvPr>
          <p:cNvPicPr>
            <a:picLocks noChangeAspect="1"/>
          </p:cNvPicPr>
          <p:nvPr/>
        </p:nvPicPr>
        <p:blipFill>
          <a:blip r:embed="rId2"/>
          <a:stretch>
            <a:fillRect/>
          </a:stretch>
        </p:blipFill>
        <p:spPr>
          <a:xfrm>
            <a:off x="1438275" y="1066800"/>
            <a:ext cx="6267450" cy="5095875"/>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4" name="Picture 3">
            <a:extLst>
              <a:ext uri="{FF2B5EF4-FFF2-40B4-BE49-F238E27FC236}">
                <a16:creationId xmlns:a16="http://schemas.microsoft.com/office/drawing/2014/main" id="{9B192A14-103F-F5EE-6C8A-80D737851C27}"/>
              </a:ext>
            </a:extLst>
          </p:cNvPr>
          <p:cNvPicPr>
            <a:picLocks noChangeAspect="1"/>
          </p:cNvPicPr>
          <p:nvPr/>
        </p:nvPicPr>
        <p:blipFill>
          <a:blip r:embed="rId2"/>
          <a:stretch>
            <a:fillRect/>
          </a:stretch>
        </p:blipFill>
        <p:spPr>
          <a:xfrm>
            <a:off x="685800" y="1191805"/>
            <a:ext cx="7772400" cy="4991100"/>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3" name="Picture 2">
            <a:extLst>
              <a:ext uri="{FF2B5EF4-FFF2-40B4-BE49-F238E27FC236}">
                <a16:creationId xmlns:a16="http://schemas.microsoft.com/office/drawing/2014/main" id="{3608CD76-A51D-FB81-9A3E-576D149A98A9}"/>
              </a:ext>
            </a:extLst>
          </p:cNvPr>
          <p:cNvPicPr>
            <a:picLocks noChangeAspect="1"/>
          </p:cNvPicPr>
          <p:nvPr/>
        </p:nvPicPr>
        <p:blipFill>
          <a:blip r:embed="rId2"/>
          <a:stretch>
            <a:fillRect/>
          </a:stretch>
        </p:blipFill>
        <p:spPr>
          <a:xfrm>
            <a:off x="2799276" y="266916"/>
            <a:ext cx="3545448" cy="5982943"/>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4" name="Picture 3">
            <a:extLst>
              <a:ext uri="{FF2B5EF4-FFF2-40B4-BE49-F238E27FC236}">
                <a16:creationId xmlns:a16="http://schemas.microsoft.com/office/drawing/2014/main" id="{91A6A169-E787-7D00-4A33-EE09B89B212A}"/>
              </a:ext>
            </a:extLst>
          </p:cNvPr>
          <p:cNvPicPr>
            <a:picLocks noChangeAspect="1"/>
          </p:cNvPicPr>
          <p:nvPr/>
        </p:nvPicPr>
        <p:blipFill>
          <a:blip r:embed="rId2"/>
          <a:stretch>
            <a:fillRect/>
          </a:stretch>
        </p:blipFill>
        <p:spPr>
          <a:xfrm>
            <a:off x="2297838" y="802591"/>
            <a:ext cx="4548322" cy="5252817"/>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24</a:t>
            </a:fld>
            <a:endParaRPr lang="en-US" dirty="0">
              <a:solidFill>
                <a:schemeClr val="tx2"/>
              </a:solidFill>
            </a:endParaRPr>
          </a:p>
        </p:txBody>
      </p:sp>
      <p:pic>
        <p:nvPicPr>
          <p:cNvPr id="5" name="Picture 4">
            <a:extLst>
              <a:ext uri="{FF2B5EF4-FFF2-40B4-BE49-F238E27FC236}">
                <a16:creationId xmlns:a16="http://schemas.microsoft.com/office/drawing/2014/main" id="{D1F02548-C7DE-BB6E-9218-EA03CDE57DBB}"/>
              </a:ext>
            </a:extLst>
          </p:cNvPr>
          <p:cNvPicPr>
            <a:picLocks noChangeAspect="1"/>
          </p:cNvPicPr>
          <p:nvPr/>
        </p:nvPicPr>
        <p:blipFill>
          <a:blip r:embed="rId2"/>
          <a:stretch>
            <a:fillRect/>
          </a:stretch>
        </p:blipFill>
        <p:spPr>
          <a:xfrm>
            <a:off x="1881187" y="1272339"/>
            <a:ext cx="5381625" cy="4714875"/>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5" name="Picture 4">
            <a:extLst>
              <a:ext uri="{FF2B5EF4-FFF2-40B4-BE49-F238E27FC236}">
                <a16:creationId xmlns:a16="http://schemas.microsoft.com/office/drawing/2014/main" id="{F638247A-731F-CF78-F61D-1F960E494E43}"/>
              </a:ext>
            </a:extLst>
          </p:cNvPr>
          <p:cNvPicPr>
            <a:picLocks noChangeAspect="1"/>
          </p:cNvPicPr>
          <p:nvPr/>
        </p:nvPicPr>
        <p:blipFill>
          <a:blip r:embed="rId2"/>
          <a:stretch>
            <a:fillRect/>
          </a:stretch>
        </p:blipFill>
        <p:spPr>
          <a:xfrm>
            <a:off x="585787" y="1143000"/>
            <a:ext cx="7972425" cy="4991100"/>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26</a:t>
            </a:fld>
            <a:endParaRPr lang="en-US" dirty="0"/>
          </a:p>
        </p:txBody>
      </p:sp>
      <p:pic>
        <p:nvPicPr>
          <p:cNvPr id="6" name="Picture 5">
            <a:extLst>
              <a:ext uri="{FF2B5EF4-FFF2-40B4-BE49-F238E27FC236}">
                <a16:creationId xmlns:a16="http://schemas.microsoft.com/office/drawing/2014/main" id="{AF047E54-C53B-F25A-F615-3E6D689A9168}"/>
              </a:ext>
            </a:extLst>
          </p:cNvPr>
          <p:cNvPicPr>
            <a:picLocks noChangeAspect="1"/>
          </p:cNvPicPr>
          <p:nvPr/>
        </p:nvPicPr>
        <p:blipFill>
          <a:blip r:embed="rId2"/>
          <a:stretch>
            <a:fillRect/>
          </a:stretch>
        </p:blipFill>
        <p:spPr>
          <a:xfrm>
            <a:off x="2718339" y="457200"/>
            <a:ext cx="3707321" cy="5736256"/>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4" name="Picture 3">
            <a:extLst>
              <a:ext uri="{FF2B5EF4-FFF2-40B4-BE49-F238E27FC236}">
                <a16:creationId xmlns:a16="http://schemas.microsoft.com/office/drawing/2014/main" id="{BCE61278-22BF-4551-39E5-21C368504C2C}"/>
              </a:ext>
            </a:extLst>
          </p:cNvPr>
          <p:cNvPicPr>
            <a:picLocks noChangeAspect="1"/>
          </p:cNvPicPr>
          <p:nvPr/>
        </p:nvPicPr>
        <p:blipFill>
          <a:blip r:embed="rId2"/>
          <a:stretch>
            <a:fillRect/>
          </a:stretch>
        </p:blipFill>
        <p:spPr>
          <a:xfrm>
            <a:off x="1683036" y="974626"/>
            <a:ext cx="5777926" cy="5174736"/>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6" name="Picture 5">
            <a:extLst>
              <a:ext uri="{FF2B5EF4-FFF2-40B4-BE49-F238E27FC236}">
                <a16:creationId xmlns:a16="http://schemas.microsoft.com/office/drawing/2014/main" id="{7E3896E5-580F-F526-A92D-90538F22617A}"/>
              </a:ext>
            </a:extLst>
          </p:cNvPr>
          <p:cNvPicPr>
            <a:picLocks noChangeAspect="1"/>
          </p:cNvPicPr>
          <p:nvPr/>
        </p:nvPicPr>
        <p:blipFill>
          <a:blip r:embed="rId2"/>
          <a:stretch>
            <a:fillRect/>
          </a:stretch>
        </p:blipFill>
        <p:spPr>
          <a:xfrm>
            <a:off x="1759424" y="988712"/>
            <a:ext cx="5625152" cy="5252105"/>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3" name="Picture 2">
            <a:extLst>
              <a:ext uri="{FF2B5EF4-FFF2-40B4-BE49-F238E27FC236}">
                <a16:creationId xmlns:a16="http://schemas.microsoft.com/office/drawing/2014/main" id="{1EB824EB-8F7D-2047-4E6A-3F4D398FA588}"/>
              </a:ext>
            </a:extLst>
          </p:cNvPr>
          <p:cNvPicPr>
            <a:picLocks noChangeAspect="1"/>
          </p:cNvPicPr>
          <p:nvPr/>
        </p:nvPicPr>
        <p:blipFill>
          <a:blip r:embed="rId2"/>
          <a:stretch>
            <a:fillRect/>
          </a:stretch>
        </p:blipFill>
        <p:spPr>
          <a:xfrm>
            <a:off x="685800" y="1202487"/>
            <a:ext cx="7772400" cy="4991100"/>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December 12th, 2023 </a:t>
            </a:r>
            <a:br>
              <a:rPr lang="en-US" sz="2400" dirty="0"/>
            </a:br>
            <a:r>
              <a:rPr lang="en-US" sz="2400" b="1" dirty="0"/>
              <a:t>Weekly New Ads Report:</a:t>
            </a:r>
            <a:br>
              <a:rPr lang="en-US" sz="2400" b="1" dirty="0"/>
            </a:br>
            <a:r>
              <a:rPr lang="en-US" sz="2400" dirty="0"/>
              <a:t>Updated every Tuesday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3" name="Picture 2">
            <a:extLst>
              <a:ext uri="{FF2B5EF4-FFF2-40B4-BE49-F238E27FC236}">
                <a16:creationId xmlns:a16="http://schemas.microsoft.com/office/drawing/2014/main" id="{7A3F1C91-F18F-0238-8AAE-E9A540D580AB}"/>
              </a:ext>
            </a:extLst>
          </p:cNvPr>
          <p:cNvPicPr>
            <a:picLocks noChangeAspect="1"/>
          </p:cNvPicPr>
          <p:nvPr/>
        </p:nvPicPr>
        <p:blipFill>
          <a:blip r:embed="rId2"/>
          <a:stretch>
            <a:fillRect/>
          </a:stretch>
        </p:blipFill>
        <p:spPr>
          <a:xfrm>
            <a:off x="2762796" y="291635"/>
            <a:ext cx="3618408" cy="5975353"/>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3" name="Picture 2">
            <a:extLst>
              <a:ext uri="{FF2B5EF4-FFF2-40B4-BE49-F238E27FC236}">
                <a16:creationId xmlns:a16="http://schemas.microsoft.com/office/drawing/2014/main" id="{DB83E2F1-A32B-F6E9-ABD6-D43757E3C6E5}"/>
              </a:ext>
            </a:extLst>
          </p:cNvPr>
          <p:cNvPicPr>
            <a:picLocks noChangeAspect="1"/>
          </p:cNvPicPr>
          <p:nvPr/>
        </p:nvPicPr>
        <p:blipFill>
          <a:blip r:embed="rId2"/>
          <a:stretch>
            <a:fillRect/>
          </a:stretch>
        </p:blipFill>
        <p:spPr>
          <a:xfrm>
            <a:off x="1565379" y="1143000"/>
            <a:ext cx="6013241" cy="4130676"/>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5" name="Picture 4">
            <a:extLst>
              <a:ext uri="{FF2B5EF4-FFF2-40B4-BE49-F238E27FC236}">
                <a16:creationId xmlns:a16="http://schemas.microsoft.com/office/drawing/2014/main" id="{0B995763-2795-BACB-7B69-9F5CA2382B69}"/>
              </a:ext>
            </a:extLst>
          </p:cNvPr>
          <p:cNvPicPr>
            <a:picLocks noChangeAspect="1"/>
          </p:cNvPicPr>
          <p:nvPr/>
        </p:nvPicPr>
        <p:blipFill>
          <a:blip r:embed="rId2"/>
          <a:stretch>
            <a:fillRect/>
          </a:stretch>
        </p:blipFill>
        <p:spPr>
          <a:xfrm>
            <a:off x="2157412" y="1143000"/>
            <a:ext cx="4829175" cy="4905375"/>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3" name="Picture 2">
            <a:extLst>
              <a:ext uri="{FF2B5EF4-FFF2-40B4-BE49-F238E27FC236}">
                <a16:creationId xmlns:a16="http://schemas.microsoft.com/office/drawing/2014/main" id="{C618FA58-1745-FC14-F309-1EA14BFD9BC4}"/>
              </a:ext>
            </a:extLst>
          </p:cNvPr>
          <p:cNvPicPr>
            <a:picLocks noChangeAspect="1"/>
          </p:cNvPicPr>
          <p:nvPr/>
        </p:nvPicPr>
        <p:blipFill>
          <a:blip r:embed="rId2"/>
          <a:stretch>
            <a:fillRect/>
          </a:stretch>
        </p:blipFill>
        <p:spPr>
          <a:xfrm>
            <a:off x="595309" y="1106030"/>
            <a:ext cx="7953375" cy="4991100"/>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34</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Tuesday.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66,071 in October 2023, down from 74,800 in September 2023.</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(12,098 postings), </a:t>
            </a:r>
            <a:r>
              <a:rPr lang="en-US" sz="1900" b="1" dirty="0"/>
              <a:t>Retail Trade </a:t>
            </a:r>
            <a:r>
              <a:rPr lang="en-US" sz="1900" dirty="0"/>
              <a:t>(7,802 posting), </a:t>
            </a:r>
            <a:r>
              <a:rPr lang="en-US" sz="1900" b="1" dirty="0"/>
              <a:t>Manufacturing </a:t>
            </a:r>
            <a:r>
              <a:rPr lang="en-US" sz="1900" dirty="0"/>
              <a:t>(5,662 postings), and </a:t>
            </a:r>
            <a:r>
              <a:rPr lang="en-US" sz="1900" b="1" dirty="0"/>
              <a:t> Pro., Sci., &amp; Tech. Services </a:t>
            </a:r>
            <a:r>
              <a:rPr lang="en-US" sz="1900" dirty="0"/>
              <a:t>(4,145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(3,996 postings), </a:t>
            </a:r>
            <a:r>
              <a:rPr lang="en-US" sz="1900" b="1" dirty="0"/>
              <a:t>Retail Salespersons </a:t>
            </a:r>
            <a:r>
              <a:rPr lang="en-US" sz="1900" dirty="0"/>
              <a:t>(2,995 postings),</a:t>
            </a:r>
            <a:r>
              <a:rPr lang="en-US" sz="1900" b="1" dirty="0"/>
              <a:t> Supervisors of Retail Sales Workers </a:t>
            </a:r>
            <a:r>
              <a:rPr lang="en-US" sz="1900" dirty="0"/>
              <a:t>(1,869 postings), and </a:t>
            </a:r>
            <a:r>
              <a:rPr lang="en-US" sz="1900" b="1" dirty="0"/>
              <a:t>Wholesale &amp; Manufacturing Sales Representatives </a:t>
            </a:r>
            <a:r>
              <a:rPr lang="en-US" sz="1900" dirty="0"/>
              <a:t>(1,498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graphicFrame>
        <p:nvGraphicFramePr>
          <p:cNvPr id="5" name="Chart 4">
            <a:extLst>
              <a:ext uri="{FF2B5EF4-FFF2-40B4-BE49-F238E27FC236}">
                <a16:creationId xmlns:a16="http://schemas.microsoft.com/office/drawing/2014/main" id="{DED11032-74F4-4A51-8998-67C6540006E7}"/>
              </a:ext>
            </a:extLst>
          </p:cNvPr>
          <p:cNvGraphicFramePr>
            <a:graphicFrameLocks/>
          </p:cNvGraphicFramePr>
          <p:nvPr>
            <p:extLst>
              <p:ext uri="{D42A27DB-BD31-4B8C-83A1-F6EECF244321}">
                <p14:modId xmlns:p14="http://schemas.microsoft.com/office/powerpoint/2010/main" val="1342991634"/>
              </p:ext>
            </p:extLst>
          </p:nvPr>
        </p:nvGraphicFramePr>
        <p:xfrm>
          <a:off x="2009075" y="1447800"/>
          <a:ext cx="5125850" cy="439934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160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Qualifications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3" name="Picture 2">
            <a:extLst>
              <a:ext uri="{FF2B5EF4-FFF2-40B4-BE49-F238E27FC236}">
                <a16:creationId xmlns:a16="http://schemas.microsoft.com/office/drawing/2014/main" id="{2CCF5CFC-35AC-C430-E9FF-CF8A7A9C613B}"/>
              </a:ext>
            </a:extLst>
          </p:cNvPr>
          <p:cNvPicPr>
            <a:picLocks noChangeAspect="1"/>
          </p:cNvPicPr>
          <p:nvPr/>
        </p:nvPicPr>
        <p:blipFill>
          <a:blip r:embed="rId2"/>
          <a:stretch>
            <a:fillRect/>
          </a:stretch>
        </p:blipFill>
        <p:spPr>
          <a:xfrm>
            <a:off x="663070" y="1202903"/>
            <a:ext cx="7817620" cy="4645109"/>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8</a:t>
            </a:fld>
            <a:endParaRPr lang="en-US" dirty="0"/>
          </a:p>
        </p:txBody>
      </p:sp>
      <p:pic>
        <p:nvPicPr>
          <p:cNvPr id="3" name="Picture 2">
            <a:extLst>
              <a:ext uri="{FF2B5EF4-FFF2-40B4-BE49-F238E27FC236}">
                <a16:creationId xmlns:a16="http://schemas.microsoft.com/office/drawing/2014/main" id="{4FC42D15-40AF-664B-1887-09EE29C16DC7}"/>
              </a:ext>
            </a:extLst>
          </p:cNvPr>
          <p:cNvPicPr>
            <a:picLocks noChangeAspect="1"/>
          </p:cNvPicPr>
          <p:nvPr/>
        </p:nvPicPr>
        <p:blipFill>
          <a:blip r:embed="rId2"/>
          <a:stretch>
            <a:fillRect/>
          </a:stretch>
        </p:blipFill>
        <p:spPr>
          <a:xfrm>
            <a:off x="304800" y="1447800"/>
            <a:ext cx="8534400" cy="3522751"/>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9</a:t>
            </a:fld>
            <a:endParaRPr lang="en-US" dirty="0"/>
          </a:p>
        </p:txBody>
      </p:sp>
      <p:pic>
        <p:nvPicPr>
          <p:cNvPr id="4" name="Picture 3">
            <a:extLst>
              <a:ext uri="{FF2B5EF4-FFF2-40B4-BE49-F238E27FC236}">
                <a16:creationId xmlns:a16="http://schemas.microsoft.com/office/drawing/2014/main" id="{7D7862A6-5884-B717-9990-432286A1146B}"/>
              </a:ext>
            </a:extLst>
          </p:cNvPr>
          <p:cNvPicPr>
            <a:picLocks noChangeAspect="1"/>
          </p:cNvPicPr>
          <p:nvPr/>
        </p:nvPicPr>
        <p:blipFill>
          <a:blip r:embed="rId2"/>
          <a:stretch>
            <a:fillRect/>
          </a:stretch>
        </p:blipFill>
        <p:spPr>
          <a:xfrm>
            <a:off x="2590800" y="179355"/>
            <a:ext cx="3962400" cy="6061462"/>
          </a:xfrm>
          <a:prstGeom prst="rect">
            <a:avLst/>
          </a:prstGeom>
        </p:spPr>
      </p:pic>
    </p:spTree>
    <p:extLst>
      <p:ext uri="{BB962C8B-B14F-4D97-AF65-F5344CB8AC3E}">
        <p14:creationId xmlns:p14="http://schemas.microsoft.com/office/powerpoint/2010/main" val="3435499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83588</TotalTime>
  <Words>1330</Words>
  <Application>Microsoft Office PowerPoint</Application>
  <PresentationFormat>On-screen Show (4:3)</PresentationFormat>
  <Paragraphs>168</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1591</cp:revision>
  <cp:lastPrinted>2022-02-18T00:09:43Z</cp:lastPrinted>
  <dcterms:created xsi:type="dcterms:W3CDTF">2016-10-12T17:47:24Z</dcterms:created>
  <dcterms:modified xsi:type="dcterms:W3CDTF">2023-11-14T20:54:11Z</dcterms:modified>
</cp:coreProperties>
</file>